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409" r:id="rId4"/>
    <p:sldId id="378" r:id="rId5"/>
    <p:sldId id="413" r:id="rId6"/>
    <p:sldId id="410" r:id="rId7"/>
    <p:sldId id="320" r:id="rId8"/>
    <p:sldId id="411" r:id="rId9"/>
    <p:sldId id="398" r:id="rId10"/>
    <p:sldId id="415" r:id="rId11"/>
    <p:sldId id="414" r:id="rId12"/>
    <p:sldId id="417" r:id="rId13"/>
    <p:sldId id="305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4" autoAdjust="0"/>
  </p:normalViewPr>
  <p:slideViewPr>
    <p:cSldViewPr showGuides="1">
      <p:cViewPr>
        <p:scale>
          <a:sx n="75" d="100"/>
          <a:sy n="75" d="100"/>
        </p:scale>
        <p:origin x="754" y="182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37D88-0D11-2C0A-6FE6-A3F2217C9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D6FD9B-1C94-31AA-7944-5437331E1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BE591B-F492-CC40-99E6-D97E5D4E8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09C184-E596-9BD3-FF93-03ACD04F0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0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1D66-36B9-7F0D-979A-C9C933AF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B2305C-3AE7-D5E3-8E7E-972ABB495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1BB5AE-9878-39A7-DB6D-AEF64343E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3841A-3E81-DDAF-2FEE-18D9A62F4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8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71B4D-ED9B-AFBB-F338-4EE79AB2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DD3880-D78F-217F-9334-840D43961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0309FD-0DFF-299E-4FDC-71A652518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E20C93-FF31-5090-B302-E019DBE4D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1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3D4E-B193-E797-ABB2-FB8EAC5AE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EB335B-646F-71D3-894A-F00CB1445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5AE693-29D4-536C-FCDF-4D9BA5950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对于最右边的操作，在代码与论文中并没有纤细的说明，因此会认为是错的！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834051-F077-22A2-5421-8215E4C05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5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Embedding</a:t>
            </a:r>
            <a:r>
              <a:rPr lang="zh-CN" altLang="en-US" dirty="0"/>
              <a:t>是经过映射（相当于乘以一个矩阵），主要作用可以进行缩小维度。通过不断地训练，会讲相似的物品映射到距离更近的向量空间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B9ECF-ACEC-E3BE-C9E9-943A947C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BF4323-4F78-539D-622D-DE8588298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106863-02E8-D0EC-984B-E43D3FBD9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9C066D-24B6-CA27-F285-975BB27A2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3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AA63D-9129-A2B8-1F5B-578584FC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F4B6F6-BCED-9B4C-4218-206F4EFB8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5559F5-E6C9-D740-9333-914B6D7FB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102870-2D5C-9C5C-3EAE-1349E77E5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2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8219-69A7-F8D8-8AB1-C0157D384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6C57053-487E-4833-068E-186F7C8A9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62B337-8771-3290-656D-E07D7D2A9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DA0168-B979-F081-C7F9-605D2D875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11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uhang  Jang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1432" y="1282747"/>
            <a:ext cx="1120932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STAR-Rec :Making Peace with Length Variance and Pattern Diversity in Sequential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95600" y="5056275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Code : https://github.com/Applied-Machine-Learning-Lab/Star-Rec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FD00814-23B2-8D7D-656A-CD0EE34AFE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36341" y="2185250"/>
            <a:ext cx="7141059" cy="2846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4C99-A697-664D-57E8-A134CD9A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7E2E79-86A6-72FF-5A87-1F7E9532DBF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F1E984-5C08-294C-9127-D9C8C482F4C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135BC4B-A892-6640-7A33-69753ED78BA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DF404F2-8FC1-4865-5B87-F81F67D7848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E38834A-A255-76B3-A6BA-0C80F59302B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9A51280-CB66-6B03-A845-9C1039308DE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2A3AB7B-B2FA-2CEB-F544-42E0ED1A52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9407BDC-9A8D-91AE-20B7-875EDE9DBE5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EFC834-046D-0A5D-063E-57EB5542B35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60C986A-9239-2634-922C-2A37DCD5103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E34707C-433F-E10E-5A9C-33E54361BB3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2BAB4A-C550-FD59-6289-0B9C4BC3D9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84F3961-4F73-AA26-90D8-9679813B2CE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3EF0B80-0E4A-D4C9-CC40-AA5AF03D9A8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4AA0C0D-95E3-E067-226E-96C6EFF2A8E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63D6493-2840-7B05-DFF5-6513258B341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DA93EA8-CF9E-F284-269A-21C553EA3DF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3EB924A-03AD-B72F-EA60-5EC49B778A9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59DBEDA-E078-200E-A939-F3D2E8EF2E1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DCD2960-AC13-90FA-BB5F-6EA51E03666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279DC9-A2F6-A138-0CD4-E21536D05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D315727-6CE5-AA6C-8922-D5B1174F4B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1684" y="2362200"/>
            <a:ext cx="4540917" cy="34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B3F94-E00D-28C0-34D7-57356BF9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33D96F-3F56-2881-CB46-DB03FB00436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8379A1E-EE6B-7F82-2712-21E2D8F071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B44356-D789-6211-E3A7-0ACB9E9CD37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B2070E8-75A5-2506-9777-5496C771B23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960A912-E6B5-6290-F301-135A086C4CF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3A78EF4-DFC2-F47B-0E0B-44B0E541FF9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D8B1888-B6C7-5D60-789F-2AAB961A8BC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9EE466E-53A6-AA5B-D6BB-36E6FF17A2C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98A93C7-1E4C-E8E1-2CF1-9F24EBA0F56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85039EE-C66C-77AB-9168-AFC35B4DB14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ABC1628-D13B-5838-A855-7B207D6C841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798C0BA-2950-BD92-C6E7-FA928B43C7F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FB5B201-D1C3-E3F0-FE17-E162689B8F1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FD5DB32-700A-6DED-8F05-5A4E23F1897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98FAA63-D420-3DC6-B8E5-EFCCB28964D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28700E2-5757-B7A4-4D95-490FE640C2E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62D8BD4A-297E-4C34-7EC1-D33574C39CC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DA207EE-4030-BC96-1800-6824E7B7F950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43EE2B8-B473-F5AA-57E7-579E94EDB41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7C07AAD-0E44-CC82-5B95-A865DCC5CF3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884275-2518-3199-0790-3916ECC27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09153EB-1EAF-1E7C-147D-03FA703128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2666934"/>
            <a:ext cx="5242702" cy="24384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9E62482-D3D9-94F1-BFCC-4A94EF7B4F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660" y="2438400"/>
            <a:ext cx="4444140" cy="29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808F9-98C6-C685-3621-2416E308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CAF8E8-58C4-17F2-6932-7E15866040D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605FAE-7341-7F9F-ABC0-C9BBD5EA69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C109B49-A2D9-C142-BFFC-81CCE9A405C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C4CB355-E4E3-EB33-2C36-934A9F41AF7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5BC4A99-E7B7-D1C5-E557-F4864E45B9B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507A441-9A76-835F-3C20-F110128D15A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BDCF74D-5EE1-EAAA-DFD4-921B0C6D2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F83163C-2F80-A36B-7A43-CC644B5983C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10F1F46-0858-182A-8646-1C7C5B19084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78CCE7D-238D-2149-3105-E58BCCF549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6D7254A-FF3F-FDEF-D97C-49785B46B5D4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F980DA8-D0B3-F0DC-3C51-015D1225798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E197EBE-3543-3A6E-8128-EB610674570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A671EC9-13CF-8AB5-CA5C-8D6D00FCA73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49417DF-DCF5-C01C-835C-5D78207F056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21F0300-518C-95F5-8CBF-554BAF0FE0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1CDEE9B-CDA9-2F70-BB89-641F1855CD0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790B3F2-28A2-AFCF-9E55-A73BCCEDC5D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878BD42-043E-A9DC-E0D9-8D2C2C1A54F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06E6979-AA20-F3DE-2182-4B357B5A589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D4CEA9A-929B-D664-3953-B11AFA3B31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B44B094-4002-062B-136B-D4C4E769B0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293" y="1932515"/>
            <a:ext cx="3884931" cy="37338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96DFCA8-DB08-4647-4E82-D1C3733379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4200" y="1999005"/>
            <a:ext cx="3927601" cy="37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98F16E-2761-827E-635D-D40FF2083E5D}"/>
              </a:ext>
            </a:extLst>
          </p:cNvPr>
          <p:cNvSpPr txBox="1"/>
          <p:nvPr/>
        </p:nvSpPr>
        <p:spPr>
          <a:xfrm>
            <a:off x="2241041" y="2334809"/>
            <a:ext cx="7725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/>
            <a:r>
              <a:rPr lang="en-US" altLang="zh-CN" sz="1600" dirty="0"/>
              <a:t>      1)Recent deep sequential recommendation models often struggle to </a:t>
            </a:r>
            <a:r>
              <a:rPr lang="en-US" altLang="zh-CN" sz="1600" dirty="0">
                <a:solidFill>
                  <a:srgbClr val="FF0000"/>
                </a:solidFill>
              </a:rPr>
              <a:t>effectively model key characteristics of user behaviors</a:t>
            </a:r>
            <a:r>
              <a:rPr lang="en-US" altLang="zh-CN" sz="1600" dirty="0"/>
              <a:t>, particularly in handling </a:t>
            </a:r>
            <a:r>
              <a:rPr lang="en-US" altLang="zh-CN" sz="1600" dirty="0">
                <a:solidFill>
                  <a:srgbClr val="FF0000"/>
                </a:solidFill>
              </a:rPr>
              <a:t>sequence length variations </a:t>
            </a:r>
            <a:r>
              <a:rPr lang="en-US" altLang="zh-CN" sz="1600" dirty="0"/>
              <a:t>and </a:t>
            </a:r>
            <a:r>
              <a:rPr lang="en-US" altLang="zh-CN" sz="1600" dirty="0">
                <a:solidFill>
                  <a:srgbClr val="FF0000"/>
                </a:solidFill>
              </a:rPr>
              <a:t>capturing diverse interaction patterns</a:t>
            </a:r>
            <a:r>
              <a:rPr lang="en-US" altLang="zh-CN" sz="1600" dirty="0"/>
              <a:t>.</a:t>
            </a:r>
            <a:endParaRPr lang="zh-CN" altLang="en-US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6C1A0E3-8E1C-4677-FE08-242768139A5D}"/>
              </a:ext>
            </a:extLst>
          </p:cNvPr>
          <p:cNvSpPr txBox="1"/>
          <p:nvPr/>
        </p:nvSpPr>
        <p:spPr>
          <a:xfrm>
            <a:off x="2367258" y="3700051"/>
            <a:ext cx="7725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    2)Sequential recommender systems need to address three fundamental challenges:</a:t>
            </a:r>
            <a:r>
              <a:rPr lang="zh-CN" altLang="en-US" sz="1600" dirty="0"/>
              <a:t> </a:t>
            </a:r>
            <a:r>
              <a:rPr lang="en-US" altLang="zh-CN" sz="1600" dirty="0"/>
              <a:t>(1) Items Pattern Diversity; (2) Length Variance; (3) Behavioral Pattern Diversity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D49D-ED64-9181-7CB3-9CC245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FACD9C-FD7A-981A-0C76-BB3FE0E3699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E91F904-5EDF-3010-B912-E41A21A5456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9CB601-B261-637D-1428-92D09F20310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175C60-B961-7115-DA39-C3F6C930F93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2B373BE-C4BF-BBAF-F8AD-A7093CA967F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C62315C-1CA7-B83C-5CF2-709317ADC5E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BCF6B9A-B277-B374-4EFB-B69A1A63E55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DB843C6-61F7-1B9F-E729-EAD99C00C75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6A31C6A-7EB6-D7C6-7880-F4F719170CCD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A93E749-D69F-C79E-749D-E10AB3DAD81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7963EDB-FDD6-4E46-0CEA-1CFDFBC83B79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3F16DD5-0761-2652-AA50-EE501DBF474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26FA21C-C4C6-5109-764A-C0D8EFD50B0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381F2AA-0B65-A08C-56F0-232D4ADE0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BD9D01-5F98-1B56-2BEA-BBF0A325B2D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95C4357-DF17-8751-2986-D650B6043D6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E6C7EAD-B7FA-C1B5-A6AA-802A011B907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CB4BFB7-413C-20FD-994A-C05186203534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878D0A1-6D1F-FA1A-0150-A138DFFFD61B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4521FB0-9714-723D-89C8-E18835D55BA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124F1A0D-1467-9047-327A-6E2CB7183E74}"/>
              </a:ext>
            </a:extLst>
          </p:cNvPr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2FDED9B-2802-0B18-4956-A464F1C167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9700" y="1676400"/>
            <a:ext cx="9372600" cy="48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7331925-0C6D-F1DB-71CD-F5DCFA28A0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800" y="1981200"/>
            <a:ext cx="4473328" cy="406181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9296C3D-8F54-502C-2C21-AE96C57890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7365" y="1669122"/>
            <a:ext cx="3636340" cy="4572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8C6FC46-2922-1AC0-F9C5-7F515C43FF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8151" y="2431122"/>
            <a:ext cx="3863675" cy="55630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3F28FFC-4934-78D4-C354-CD0A826C8D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1398" y="3201596"/>
            <a:ext cx="2987299" cy="44199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1E74E1E-5660-E4E2-A0A1-D4CA806ECA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0341" y="3838121"/>
            <a:ext cx="2994920" cy="46486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0E0B8F0-F463-9255-5623-AE4D1D4ACD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8313" y="4596655"/>
            <a:ext cx="2658976" cy="6858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9C36945D-57D8-22E9-1560-06585C7E02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89777" y="5576129"/>
            <a:ext cx="4880422" cy="7910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73944-F97A-B87D-F838-9CE59CB0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2F90E7-6D36-EEED-D138-DEC0CE6E39B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E2F1593-B095-31E8-7EE5-4D534C6347D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804914B-C4F6-7D56-73CC-95585ACDD1B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49B5D13-2A84-BECB-EBF7-A69F3C35314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6D38A00-B417-BD12-5D38-E44AFACDC68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7B0F56F-3125-4EE9-7265-B602921D307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83705C-50DE-948F-B763-A21FC2EC6B7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F2044A0-240B-5E18-913F-3F1A83374364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4D459C9-833F-0004-4A52-F6EDCBDD049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CA51D6A4-B59E-ED67-BD82-2B67A9050A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68867B-8D08-0635-6C79-2A4BF35F878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D1FE96C-CCAA-E47A-CB6D-6D2F1FA335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CF9DD79-4E97-C0EC-EE1E-3F8846DCD2C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9EE40B6-E60C-5EC1-57F8-F91643CAC95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5874BA3-9B2F-E9E7-0A07-8D437499DC6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FD9968F-D632-918D-7C30-B2EB032D10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2A30481-4D55-054E-4294-037C75BF3DF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F8497A6-E901-2461-6D28-EF8AAE45F0E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2BDB6B9-4F3B-D433-E4D4-3BE534D13D8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26E86C9-463A-5411-9A77-22B24DB5D2C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1891240-7C1B-A34C-5BAB-B3C88E97E0D4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1C5C79C-35DD-1C78-B80B-7C61AA1C1C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800" y="2034188"/>
            <a:ext cx="4473328" cy="406181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5BB373E-7CAC-5D59-7AEA-61A32E13AB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1755675"/>
            <a:ext cx="4876800" cy="74770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6243B9D-12C2-CF03-A3FE-35423A5959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6864" y="2819400"/>
            <a:ext cx="2132271" cy="37339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7984E19-5601-CC05-DA43-DF2F42CD29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3800" y="3432936"/>
            <a:ext cx="2720576" cy="579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95957C5-730B-3259-962A-607ECE126A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4600" y="4354625"/>
            <a:ext cx="5311600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F9E1-67B2-1668-B57D-AB468E56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35041D-DD81-5DD1-12D5-0EED84ECBD0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9482281-BD8D-6D22-61AA-4DB7DB510B7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C5915A6-66FF-5E8A-4033-D1AE0B7F043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482EAA-292B-E296-BD81-4FF80BED810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F25FD72-F1F0-584B-CDAF-1E9DA9959FA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563710F-FA3F-B0BE-DBFE-9F28596E2D9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D148C9E-E494-2E60-4414-348292F1498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C2A379C-9980-956D-00D6-E533620F334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2BC0DD5-0C45-F563-68A7-6D80880B6A9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AEFB079-61ED-A5C0-2488-1DE86B7E866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6384639-10CD-BFEB-D018-F16E2001EAE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2EE1704-30B0-0807-6E62-945457CAF5B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EA05B4F-0A35-CD45-3D14-83A16F48BC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F54BC38-A287-AFF7-4A9A-1961BE7911D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964797E-0FE9-E837-D115-B5CB7D0B8B1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0AF75D2-96A2-2CE5-F1FD-1D25498FA9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BA7DB27-DC90-5562-5CE5-2D1B3CFBDF4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376012A-8E16-7A14-C199-D63BFDE2E64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A84E127-E6CA-BDAF-E7EE-15F0B7BBF5B6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D82D2A7-2308-32F0-7EAD-9D566DB561C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3AFDB56-7925-62F6-8E34-180DAD2924FE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A402761-768E-2D6E-0FA3-38EB41890D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699" y="2186694"/>
            <a:ext cx="4168501" cy="284250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7F89F58-8284-BF87-1EBD-E453E2C2D8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6435" y="2097279"/>
            <a:ext cx="4778963" cy="68083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C6BBD7D-1F0E-64F5-8880-0F35242177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3338677"/>
            <a:ext cx="6124081" cy="82403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0DD9B15-A34C-1A60-B4D0-360FEBF3A1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400" y="4744482"/>
            <a:ext cx="4718998" cy="12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F25C646-F030-7E00-873B-587F03F870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148" y="1676400"/>
            <a:ext cx="4198984" cy="150127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9CC3BA9-67DE-3E2D-ADB4-ACC689C6D5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1572" y="4038600"/>
            <a:ext cx="1760373" cy="14860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5174FAF-AD20-DD1C-4BDB-C6B29156C6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8201" y="1947778"/>
            <a:ext cx="4351864" cy="457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D1BBE8F-FB9B-3349-A32F-668D1AB65E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5844" y="2845424"/>
            <a:ext cx="4198984" cy="5164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DDF768E-3AEE-9A6B-D557-B7ADB05BC7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2108" y="3581400"/>
            <a:ext cx="2845693" cy="1501270"/>
          </a:xfrm>
          <a:prstGeom prst="rect">
            <a:avLst/>
          </a:prstGeom>
        </p:spPr>
      </p:pic>
      <p:sp>
        <p:nvSpPr>
          <p:cNvPr id="33" name="object 16">
            <a:extLst>
              <a:ext uri="{FF2B5EF4-FFF2-40B4-BE49-F238E27FC236}">
                <a16:creationId xmlns:a16="http://schemas.microsoft.com/office/drawing/2014/main" id="{07B2EEBC-8D67-BDE7-8985-BEE2A15FA10A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23155-A49C-F60B-E4F4-33134E8F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DD591A-A528-13F0-8088-164938680D2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D3FDCBD-DA27-9A8A-140F-57444AE9791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A33BEBC-2B1C-ADF2-9F17-B9F7340E291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80F044A-FEB9-FC4A-9D06-D6A4A8673A5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F979EF0-9E96-653E-A171-B985AC06912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B4A93CB-EDA8-9B44-776A-5964A28D4E6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64A3089-0047-34D1-10D7-BB2AAF91C2A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0B89DEF-40B1-D955-781D-32E2222B809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37D9757-553B-FD69-8086-915B6D619BF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849C5AD-53AC-289B-3903-7C54A9603FC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CD88B83-1CD9-8255-0F86-A7084284648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1303518-9BA9-11BF-0223-7477F5CDDEF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B251A73-FBDF-0114-6A48-09B4848E56A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6D8149B-2EB9-EAD8-44A4-9AD75691C90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C211244-5200-F684-EBE6-E6F781FB0244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CAF68E5-D5DF-2D3A-1337-D1EC5A25775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A61F769C-B9A0-0D06-FACF-DE1C7E111834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A205D5B-6C38-C7E0-D892-0176FFD7CE9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34C674F-28BD-AA11-66D1-1E56A64A154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314FCF2-E43D-B17C-17C5-45A23C93613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D97611D-8EAA-3953-23F3-5B7A6E5E6B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3319" y="2301198"/>
            <a:ext cx="3696669" cy="56682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E5263E2-57C6-7ED3-4D3D-96506A3AA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1199" y="3429000"/>
            <a:ext cx="6126602" cy="6992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500EE2A-5A41-E887-8039-F5DB98B0D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2713" y="4378537"/>
            <a:ext cx="4077879" cy="1107863"/>
          </a:xfrm>
          <a:prstGeom prst="rect">
            <a:avLst/>
          </a:prstGeom>
        </p:spPr>
      </p:pic>
      <p:sp>
        <p:nvSpPr>
          <p:cNvPr id="29" name="object 16">
            <a:extLst>
              <a:ext uri="{FF2B5EF4-FFF2-40B4-BE49-F238E27FC236}">
                <a16:creationId xmlns:a16="http://schemas.microsoft.com/office/drawing/2014/main" id="{B9731905-5A9F-F139-7481-509A07D60726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68329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17B83687-0E6E-A583-7BF2-02996AB75D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EAAAD4-E837-4443-AA78-A99C074A5A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062" y="2209800"/>
            <a:ext cx="11732099" cy="32081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707</Words>
  <Application>Microsoft Office PowerPoint</Application>
  <PresentationFormat>宽屏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-swing J</cp:lastModifiedBy>
  <cp:revision>414</cp:revision>
  <dcterms:created xsi:type="dcterms:W3CDTF">2023-09-17T03:47:00Z</dcterms:created>
  <dcterms:modified xsi:type="dcterms:W3CDTF">2025-09-03T08:04:44Z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